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9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2C41-B1EF-4F6A-8306-ABE02D9AB140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2773-713F-4F89-B737-D6732FDCA5B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1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2C41-B1EF-4F6A-8306-ABE02D9AB140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2773-713F-4F89-B737-D6732FDC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92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2C41-B1EF-4F6A-8306-ABE02D9AB140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2773-713F-4F89-B737-D6732FDC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10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2C41-B1EF-4F6A-8306-ABE02D9AB140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2773-713F-4F89-B737-D6732FDCA5B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105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2C41-B1EF-4F6A-8306-ABE02D9AB140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2773-713F-4F89-B737-D6732FDC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78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2C41-B1EF-4F6A-8306-ABE02D9AB140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2773-713F-4F89-B737-D6732FDCA5B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6514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2C41-B1EF-4F6A-8306-ABE02D9AB140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2773-713F-4F89-B737-D6732FDC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46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2C41-B1EF-4F6A-8306-ABE02D9AB140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2773-713F-4F89-B737-D6732FDC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382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2C41-B1EF-4F6A-8306-ABE02D9AB140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2773-713F-4F89-B737-D6732FDC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82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2C41-B1EF-4F6A-8306-ABE02D9AB140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2773-713F-4F89-B737-D6732FDC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1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2C41-B1EF-4F6A-8306-ABE02D9AB140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2773-713F-4F89-B737-D6732FDC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8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2C41-B1EF-4F6A-8306-ABE02D9AB140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2773-713F-4F89-B737-D6732FDC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9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2C41-B1EF-4F6A-8306-ABE02D9AB140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2773-713F-4F89-B737-D6732FDC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28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2C41-B1EF-4F6A-8306-ABE02D9AB140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2773-713F-4F89-B737-D6732FDC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08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2C41-B1EF-4F6A-8306-ABE02D9AB140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2773-713F-4F89-B737-D6732FDC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2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2C41-B1EF-4F6A-8306-ABE02D9AB140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2773-713F-4F89-B737-D6732FDC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2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2C41-B1EF-4F6A-8306-ABE02D9AB140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2773-713F-4F89-B737-D6732FDC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8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bg2">
                <a:tint val="97000"/>
                <a:hueMod val="92000"/>
                <a:satMod val="169000"/>
                <a:lumMod val="97000"/>
                <a:lumOff val="3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9902C41-B1EF-4F6A-8306-ABE02D9AB140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3582773-713F-4F89-B737-D6732FDCA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92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17115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в АО «ПКС-Водоканал» по обеспечению безопасного выполнения работ в водопроводных и канализационных колодцах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28" y="2548747"/>
            <a:ext cx="6074741" cy="40502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96" y="2548748"/>
            <a:ext cx="2695303" cy="4042955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11229" y="365125"/>
            <a:ext cx="8534400" cy="7741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118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099" y="-190546"/>
            <a:ext cx="10904605" cy="1507067"/>
          </a:xfrm>
        </p:spPr>
        <p:txBody>
          <a:bodyPr/>
          <a:lstStyle/>
          <a:p>
            <a:r>
              <a:rPr lang="ru-RU" dirty="0" smtClean="0"/>
              <a:t>Организация выдачи Наряд-допуска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965" y="1049154"/>
            <a:ext cx="10452217" cy="4793381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>Все работы повышенной опасности в </a:t>
            </a:r>
            <a:r>
              <a:rPr lang="ru-RU" sz="2600" dirty="0" err="1" smtClean="0">
                <a:solidFill>
                  <a:schemeClr val="tx1"/>
                </a:solidFill>
              </a:rPr>
              <a:t>т.ч</a:t>
            </a:r>
            <a:r>
              <a:rPr lang="ru-RU" sz="2600" dirty="0" smtClean="0">
                <a:solidFill>
                  <a:schemeClr val="tx1"/>
                </a:solidFill>
              </a:rPr>
              <a:t> работы в ограниченных и замкнутых пространствах выполняются по наряду-допуску, с составом бригады не менее 3 человек. </a:t>
            </a:r>
          </a:p>
          <a:p>
            <a:r>
              <a:rPr lang="ru-RU" sz="2600" dirty="0" smtClean="0">
                <a:solidFill>
                  <a:schemeClr val="tx1"/>
                </a:solidFill>
              </a:rPr>
              <a:t>Обновленные </a:t>
            </a:r>
            <a:r>
              <a:rPr lang="ru-RU" sz="2600" dirty="0">
                <a:solidFill>
                  <a:schemeClr val="tx1"/>
                </a:solidFill>
              </a:rPr>
              <a:t>правила по охране труда на высоте и правила по охране труда в ОЗП предлагают работодателю утвердить перечень работ, которые допускается проводить без оформления </a:t>
            </a:r>
            <a:r>
              <a:rPr lang="ru-RU" sz="2600" dirty="0" smtClean="0">
                <a:solidFill>
                  <a:schemeClr val="tx1"/>
                </a:solidFill>
              </a:rPr>
              <a:t>Наряда-допуска. </a:t>
            </a:r>
            <a:r>
              <a:rPr lang="ru-RU" sz="2600" dirty="0">
                <a:solidFill>
                  <a:schemeClr val="tx1"/>
                </a:solidFill>
              </a:rPr>
              <a:t/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>Наша организация утвердила  в локально-нормативном акте, что </a:t>
            </a:r>
            <a:r>
              <a:rPr lang="ru-RU" sz="2600" dirty="0">
                <a:solidFill>
                  <a:schemeClr val="tx1"/>
                </a:solidFill>
              </a:rPr>
              <a:t>независимо от результата </a:t>
            </a:r>
            <a:r>
              <a:rPr lang="ru-RU" sz="2600" dirty="0" err="1">
                <a:solidFill>
                  <a:schemeClr val="tx1"/>
                </a:solidFill>
              </a:rPr>
              <a:t>газовоздушной</a:t>
            </a:r>
            <a:r>
              <a:rPr lang="ru-RU" sz="2600" dirty="0">
                <a:solidFill>
                  <a:schemeClr val="tx1"/>
                </a:solidFill>
              </a:rPr>
              <a:t> среды в колодце работа в ограниченных и замкнутых пространствах выполняется по наряду – допуску.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823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019" y="259882"/>
            <a:ext cx="8534400" cy="4983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798727" cy="361526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Локально-нормативным актом предприятия назначены должностные лица, имеющие право выдавать наряд-допуск, ответственные руководители работ и ответственные исполнители работ.</a:t>
            </a:r>
          </a:p>
          <a:p>
            <a:r>
              <a:rPr lang="ru-RU" dirty="0">
                <a:solidFill>
                  <a:schemeClr val="tx1"/>
                </a:solidFill>
              </a:rPr>
              <a:t>Работники, имеющие право выдачи Н/Д и ответственные руководители работ проходят обучение в учебных центрах. (обучение по охране труда и ПТМ</a:t>
            </a:r>
            <a:r>
              <a:rPr lang="ru-RU" dirty="0" smtClean="0">
                <a:solidFill>
                  <a:schemeClr val="tx1"/>
                </a:solidFill>
              </a:rPr>
              <a:t>, безопасным методам работы </a:t>
            </a:r>
            <a:r>
              <a:rPr lang="ru-RU" dirty="0">
                <a:solidFill>
                  <a:schemeClr val="tx1"/>
                </a:solidFill>
              </a:rPr>
              <a:t>на высоте и обучение по ОТ в ОЗП)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56" y="3507785"/>
            <a:ext cx="3743325" cy="121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32" y="3429529"/>
            <a:ext cx="3860480" cy="256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31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9008" y="231006"/>
            <a:ext cx="8534400" cy="24811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799"/>
            <a:ext cx="8534400" cy="5541745"/>
          </a:xfrm>
        </p:spPr>
        <p:txBody>
          <a:bodyPr>
            <a:normAutofit fontScale="77500" lnSpcReduction="20000"/>
          </a:bodyPr>
          <a:lstStyle/>
          <a:p>
            <a:r>
              <a:rPr lang="ru-RU" sz="3000" dirty="0" smtClean="0">
                <a:solidFill>
                  <a:schemeClr val="tx1"/>
                </a:solidFill>
              </a:rPr>
              <a:t>Наряд допуск состоит из 2-х разделов: на проведение оценки параметров рабочей среды в ОЗП и проведение работ в ОЗП </a:t>
            </a:r>
          </a:p>
          <a:p>
            <a:r>
              <a:rPr lang="ru-RU" sz="3000" dirty="0" smtClean="0">
                <a:solidFill>
                  <a:schemeClr val="tx1"/>
                </a:solidFill>
              </a:rPr>
              <a:t>В наряде </a:t>
            </a:r>
            <a:r>
              <a:rPr lang="ru-RU" sz="3000" dirty="0">
                <a:solidFill>
                  <a:schemeClr val="tx1"/>
                </a:solidFill>
              </a:rPr>
              <a:t>допуске указываются средства индивидуальной защиты, системы эвакуации и спасения, средства обеспечения безопасности работ в ОЗП , мероприятия по безопасности работ в ОЗП, указываются работники в функции которых входит спасение, работники в функции которых входит наблюдение.</a:t>
            </a:r>
          </a:p>
          <a:p>
            <a:r>
              <a:rPr lang="ru-RU" sz="3000" dirty="0">
                <a:solidFill>
                  <a:schemeClr val="tx1"/>
                </a:solidFill>
              </a:rPr>
              <a:t>Перед допуском к работе ответственный руководитель работ предъявляет всем членам бригады н/д и проводит целевой инструктаж. По итогам проведения целевого инструктажа все члены бригады ставят подпись в Н/Д.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658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865" y="309969"/>
            <a:ext cx="8534400" cy="238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856648"/>
            <a:ext cx="8224657" cy="4196615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До начала выполнения работ в ОЗП, назначается ответственный за проведение замеров газ -воздушной среды. Если обнаружено присутствие газа в колодце, то выявляется причина поступления газа в колодец и проводятся мероприятия по удалению газа из колодца. Если удалить газ невозможно, то работник приступает к выполнению работ в шланговом противогазе. </a:t>
            </a:r>
            <a:r>
              <a:rPr lang="ru-RU" dirty="0" smtClean="0">
                <a:solidFill>
                  <a:schemeClr val="tx1"/>
                </a:solidFill>
              </a:rPr>
              <a:t>Время нахождения работника в канализационном колодце 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не должно превышать 15 минут,                                                  с последующим отдыхом не менее 15 минут.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Если перед производством работ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газа </a:t>
            </a:r>
            <a:r>
              <a:rPr lang="ru-RU" dirty="0">
                <a:solidFill>
                  <a:schemeClr val="tx1"/>
                </a:solidFill>
              </a:rPr>
              <a:t>в колодце не обнаружено, то в процессе </a:t>
            </a:r>
            <a:r>
              <a:rPr lang="ru-RU" dirty="0" smtClean="0">
                <a:solidFill>
                  <a:schemeClr val="tx1"/>
                </a:solidFill>
              </a:rPr>
              <a:t>              работы </a:t>
            </a:r>
            <a:r>
              <a:rPr lang="ru-RU" dirty="0">
                <a:solidFill>
                  <a:schemeClr val="tx1"/>
                </a:solidFill>
              </a:rPr>
              <a:t>осуществляется постоянный контроль за </a:t>
            </a:r>
            <a:r>
              <a:rPr lang="ru-RU" dirty="0" smtClean="0">
                <a:solidFill>
                  <a:schemeClr val="tx1"/>
                </a:solidFill>
              </a:rPr>
              <a:t>       воздушной </a:t>
            </a:r>
            <a:r>
              <a:rPr lang="ru-RU" dirty="0">
                <a:solidFill>
                  <a:schemeClr val="tx1"/>
                </a:solidFill>
              </a:rPr>
              <a:t>средой.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554" y="642533"/>
            <a:ext cx="2826605" cy="24713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36" y="3207775"/>
            <a:ext cx="4592723" cy="34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00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3972" y="73298"/>
            <a:ext cx="8534400" cy="6125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ОКОНЧАНИЕ РАБОТЫ ПО Н/Д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959148" cy="53231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После завершения работы: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Ответственный исполнитель работ: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выводит бригаду с ОЗП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перекрывает места входа в ОЗП 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снимает временные ограждения, плакаты безопасности, знаки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проверяет чистоту производственной зоны, отсутствие инструмента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оформляет полное окончание работ подписью в н/д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Ответственный руководитель работ после проверки рабочих мест оформляет в н/д полное окончание работ и сдает Н/д лицу, выдавшему его.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17261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838" y="117464"/>
            <a:ext cx="10981607" cy="845064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838" y="1567543"/>
            <a:ext cx="10981607" cy="46792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Для контроля за организацией безопасного производства работ и соблюдения требований охраны труда в АО «ПКС-Водоканал» создан отдел охраны труда и промышленной безопасности.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Разработан трехступенчатый контроль за охраной труда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Введена в действие система управления охраной труда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производственных участках расположены информационные </a:t>
            </a:r>
            <a:r>
              <a:rPr lang="ru-RU" dirty="0">
                <a:solidFill>
                  <a:schemeClr val="tx1"/>
                </a:solidFill>
              </a:rPr>
              <a:t>стенды для сбора предложений от работников по улучшению работы по охране труда. </a:t>
            </a:r>
            <a:r>
              <a:rPr lang="ru-RU" dirty="0" smtClean="0">
                <a:solidFill>
                  <a:schemeClr val="tx1"/>
                </a:solidFill>
              </a:rPr>
              <a:t>Организован кабинет </a:t>
            </a:r>
            <a:r>
              <a:rPr lang="ru-RU" dirty="0">
                <a:solidFill>
                  <a:schemeClr val="tx1"/>
                </a:solidFill>
              </a:rPr>
              <a:t>по охране труда с мотивирующими плакатами, основными приемами безопасной организации труда и т. п.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Регулярно комиссией по охране труда проводятся выездные проверки (дни охраны труда, целевые и оперативные проверки)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Проводится контроль рабочих мест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зон </a:t>
            </a:r>
            <a:r>
              <a:rPr lang="ru-RU" dirty="0">
                <a:solidFill>
                  <a:schemeClr val="tx1"/>
                </a:solidFill>
              </a:rPr>
              <a:t>повышенной </a:t>
            </a:r>
            <a:r>
              <a:rPr lang="ru-RU" dirty="0" smtClean="0">
                <a:solidFill>
                  <a:schemeClr val="tx1"/>
                </a:solidFill>
              </a:rPr>
              <a:t>опасности, обходы </a:t>
            </a:r>
            <a:r>
              <a:rPr lang="ru-RU" dirty="0">
                <a:solidFill>
                  <a:schemeClr val="tx1"/>
                </a:solidFill>
              </a:rPr>
              <a:t>производственных участков, </a:t>
            </a:r>
            <a:r>
              <a:rPr lang="ru-RU" dirty="0" smtClean="0">
                <a:solidFill>
                  <a:schemeClr val="tx1"/>
                </a:solidFill>
              </a:rPr>
              <a:t>для контроля недочетов </a:t>
            </a:r>
            <a:r>
              <a:rPr lang="ru-RU" dirty="0">
                <a:solidFill>
                  <a:schemeClr val="tx1"/>
                </a:solidFill>
              </a:rPr>
              <a:t>правил охраны труда на местах.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Проводится разъяснительная работа </a:t>
            </a:r>
            <a:r>
              <a:rPr lang="ru-RU" dirty="0">
                <a:solidFill>
                  <a:schemeClr val="tx1"/>
                </a:solidFill>
              </a:rPr>
              <a:t>с сотрудниками, которые нарушают правила охраны труда.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7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7017" y="313509"/>
            <a:ext cx="11207931" cy="2046513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видом деятельности АО «ПКС-Водоканал» является водоподготовка и распределение воды для питьевых нужд, а также транспортирование </a:t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очистка сточных вод.</a:t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72891"/>
            <a:ext cx="9144000" cy="126274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протяженность сетей водопровода составляет 395 км, протяженность сетей водоотведения 314 км.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0" y="2107473"/>
            <a:ext cx="5449630" cy="3065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503" y="2107473"/>
            <a:ext cx="5449630" cy="306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6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718" y="329218"/>
            <a:ext cx="10230837" cy="204822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«ПКС-Водоканал» Ежедневно проводит комплекс работ, большая часть из которых являются работами повышенной опасности в их числе работы в колодцах, камерах, коллекторах и резервуарах. Порядок производства работ регламентирован нормативно-правовыми актами, правилами по охране труда и типовыми инструкциями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50" y="2734022"/>
            <a:ext cx="5124534" cy="383079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14" y="2377440"/>
            <a:ext cx="4572000" cy="2362200"/>
          </a:xfrm>
        </p:spPr>
      </p:pic>
    </p:spTree>
    <p:extLst>
      <p:ext uri="{BB962C8B-B14F-4D97-AF65-F5344CB8AC3E}">
        <p14:creationId xmlns:p14="http://schemas.microsoft.com/office/powerpoint/2010/main" val="79550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2526"/>
            <a:ext cx="10515600" cy="512064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2021 года в законную силу вступили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40 обновленных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 охране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 в АО «ПКС-Водоканал» был разработан план-график перехода на новые нормативно - правовые акты.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специфики деятельности нашего предприятия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пересмотрены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локально-нормативные акты по безопасному проведению работ повышенной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опасности: положения, регламенты; инструкции; технологические карты;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обучение персонала через учебные центры и в комиссии общества;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внеплановые инструктажи и тренировки по охране труда.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98099" y="5844450"/>
            <a:ext cx="8534400" cy="238716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21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521" y="560225"/>
            <a:ext cx="10780295" cy="184609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каждое рабочее место разработаны и утверждены карты специальной оценки условий труда, в которых указаны вредные производственные факторы и виды работ с которыми сталкивается работник в процессе трудовой деятельности. По результатам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спецоценки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 ряд мероприятий направленных на снижение вредных факторов. 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707" y="2223436"/>
            <a:ext cx="11010482" cy="40893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chemeClr val="tx1"/>
                </a:solidFill>
              </a:rPr>
              <a:t>К мероприятиям по снижению воздействия вредных факторов и профессиональных рисков относятся: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Исключение опасной работы или сокращение времени ее выполнения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замена опасной работы менее опасной ( с меньшим уровнем риска)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Реализация технических и (или) технологических методов ограничения риска воздействия опасностей на работников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Дублирование средств измерения параметров рабочей среды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Дублирование средств связи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Использование коллективных средств защиты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Использование индивидуальной защиты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3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6878" y="175214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в персоналу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9166"/>
            <a:ext cx="10515600" cy="4902009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работам в ограниченных и замкнутых пространствах допускаются работники старше 18 лет,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прошедшие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осмотр и не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противопоказаний. 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вновь принятые работники проходят вводный и первичный инструктажи, а также стажировку на рабочем месте.  В процессе стажировки работник закрепляется за наставником (более опытным работником участка), знакомится с локально-нормативными актами предприятия, учувствует в противопожарных, противоаварийных тренировках, проходит обучение по охране труда и оказанию первой помощи пострадавшим. Стажировка на рабочем месте завершается проверкой знаний в комиссии общества. При удовлетворительном результате проверки знаний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работнику выдается удостоверение по охране труда и допускается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самостоятельной работе. Периодичность проведения обучения по охране труда, противопожарной безопасности и оказанию первой помощи не реже 1 раз в год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339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5789" cy="1325563"/>
          </a:xfrm>
        </p:spPr>
        <p:txBody>
          <a:bodyPr/>
          <a:lstStyle/>
          <a:p>
            <a:pPr algn="ctr"/>
            <a:r>
              <a:rPr lang="ru-RU" dirty="0" smtClean="0"/>
              <a:t>Проведение противоаварийных тренировок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383" y="1690688"/>
            <a:ext cx="7238198" cy="4488731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chemeClr val="tx1"/>
                </a:solidFill>
              </a:rPr>
              <a:t>Для проведения противоаварийных тренировок ремонтная бригада выезжает на специально оборудованный полигон с целью отработки навыков спасения работников из колодца. Полигон оснащен сооружениями, которые представляют собой имитацию колодца. Данные тренировки проводятся со всеми работниками, чья деятельность связана с работами в ограниченных и замкнутых пространствах. Периодичность тренировок не реже1 раз в 3 месяца.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204" y="1690688"/>
            <a:ext cx="4137346" cy="285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4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742" y="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Средства индивидуальной защиты и спецодежда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632" y="1582203"/>
            <a:ext cx="5727031" cy="4895599"/>
          </a:xfrm>
        </p:spPr>
        <p:txBody>
          <a:bodyPr>
            <a:noAutofit/>
          </a:bodyPr>
          <a:lstStyle/>
          <a:p>
            <a:r>
              <a:rPr lang="ru-RU" sz="2300" dirty="0">
                <a:solidFill>
                  <a:schemeClr val="tx1"/>
                </a:solidFill>
              </a:rPr>
              <a:t>Для безопасного производства работ и снижения воздействия вредных факторов на работников на предприятии утверждены нормы бесплатной выдачи СИЗ и СО. Все указанные средства защиты и спецодежда выдается работнику с занесением данных в личную карточку СИЗ под подпись. Страховочная привязь применяется только пятиточечная с наплечными и набедренными лямками которые регулируется пряжками.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92" y="1582203"/>
            <a:ext cx="5730340" cy="4812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87" y="4432530"/>
            <a:ext cx="1177067" cy="19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5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3643" y="258546"/>
            <a:ext cx="8534400" cy="8545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924025"/>
            <a:ext cx="10603832" cy="265376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Работники </a:t>
            </a:r>
            <a:r>
              <a:rPr lang="ru-RU" sz="2400" dirty="0">
                <a:solidFill>
                  <a:schemeClr val="tx1"/>
                </a:solidFill>
              </a:rPr>
              <a:t>перед каждым использованием </a:t>
            </a:r>
            <a:r>
              <a:rPr lang="ru-RU" sz="2400" dirty="0" smtClean="0">
                <a:solidFill>
                  <a:schemeClr val="tx1"/>
                </a:solidFill>
              </a:rPr>
              <a:t>проводят </a:t>
            </a:r>
            <a:r>
              <a:rPr lang="ru-RU" sz="2400" dirty="0">
                <a:solidFill>
                  <a:schemeClr val="tx1"/>
                </a:solidFill>
              </a:rPr>
              <a:t>осмотр средств защиты на предмет исправности.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Помимо </a:t>
            </a:r>
            <a:r>
              <a:rPr lang="ru-RU" sz="2400" dirty="0">
                <a:solidFill>
                  <a:schemeClr val="tx1"/>
                </a:solidFill>
              </a:rPr>
              <a:t>индивидуальных средств защиты </a:t>
            </a:r>
            <a:r>
              <a:rPr lang="ru-RU" sz="2400" dirty="0" smtClean="0">
                <a:solidFill>
                  <a:schemeClr val="tx1"/>
                </a:solidFill>
              </a:rPr>
              <a:t>бригады оснащаются </a:t>
            </a:r>
            <a:r>
              <a:rPr lang="ru-RU" sz="2400" dirty="0">
                <a:solidFill>
                  <a:schemeClr val="tx1"/>
                </a:solidFill>
              </a:rPr>
              <a:t>коллективными средствами защиты (газоанализаторами, </a:t>
            </a:r>
            <a:r>
              <a:rPr lang="ru-RU" sz="2400" dirty="0" err="1">
                <a:solidFill>
                  <a:schemeClr val="tx1"/>
                </a:solidFill>
              </a:rPr>
              <a:t>триподами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газосигнализаторами)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48" y="3577790"/>
            <a:ext cx="4572000" cy="2667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49" y="3464293"/>
            <a:ext cx="34861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6344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500</TotalTime>
  <Words>925</Words>
  <Application>Microsoft Office PowerPoint</Application>
  <PresentationFormat>Широкоэкранный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Century Gothic</vt:lpstr>
      <vt:lpstr>Times New Roman</vt:lpstr>
      <vt:lpstr>Wingdings 3</vt:lpstr>
      <vt:lpstr>Сектор</vt:lpstr>
      <vt:lpstr>Организация работы в АО «ПКС-Водоканал» по обеспечению безопасного выполнения работ в водопроводных и канализационных колодцах</vt:lpstr>
      <vt:lpstr>Основным видом деятельности АО «ПКС-Водоканал» является водоподготовка и распределение воды для питьевых нужд, а также транспортирование  и очистка сточных вод. </vt:lpstr>
      <vt:lpstr> АО «ПКС-Водоканал» Ежедневно проводит комплекс работ, большая часть из которых являются работами повышенной опасности в их числе работы в колодцах, камерах, коллекторах и резервуарах. Порядок производства работ регламентирован нормативно-правовыми актами, правилами по охране труда и типовыми инструкциями</vt:lpstr>
      <vt:lpstr>В начале 2021 года в законную силу вступили порядка 40 обновленных Правила по охране труда. В связи с этим в АО «ПКС-Водоканал» был разработан план-график перехода на новые нормативно - правовые акты. С учетом специфики деятельности нашего предприятия пересмотрены локально-нормативные акты по безопасному проведению работ повышенной опасности: положения, регламенты; инструкции; технологические карты; Проведено обучение персонала через учебные центры и в комиссии общества; Проведены внеплановые инструктажи и тренировки по охране труда.   </vt:lpstr>
      <vt:lpstr>На каждое рабочее место разработаны и утверждены карты специальной оценки условий труда, в которых указаны вредные производственные факторы и виды работ с которыми сталкивается работник в процессе трудовой деятельности. По результатам спецоценки проведен ряд мероприятий направленных на снижение вредных факторов.   </vt:lpstr>
      <vt:lpstr>Требования в персоналу</vt:lpstr>
      <vt:lpstr>Проведение противоаварийных тренировок</vt:lpstr>
      <vt:lpstr>Средства индивидуальной защиты и спецодежда</vt:lpstr>
      <vt:lpstr>Презентация PowerPoint</vt:lpstr>
      <vt:lpstr>Организация выдачи Наряд-допуска</vt:lpstr>
      <vt:lpstr>Презентация PowerPoint</vt:lpstr>
      <vt:lpstr>Презентация PowerPoint</vt:lpstr>
      <vt:lpstr>Презентация PowerPoint</vt:lpstr>
      <vt:lpstr>ОКОНЧАНИЕ РАБОТЫ ПО Н/Д</vt:lpstr>
      <vt:lpstr>заключение</vt:lpstr>
    </vt:vector>
  </TitlesOfParts>
  <Company>ПКС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Основным видом деятельности АО «ПКС-Водоканал» является водоподготовка и распределение воды для питьевых нужд, а также транспортирование и очистка сточных вод.</dc:title>
  <dc:creator>PCS\a.koscheeva (WST-VAR-050)</dc:creator>
  <cp:lastModifiedBy>PCS\a.koscheeva (WST-VAR-050)</cp:lastModifiedBy>
  <cp:revision>33</cp:revision>
  <cp:lastPrinted>2021-08-12T10:01:53Z</cp:lastPrinted>
  <dcterms:created xsi:type="dcterms:W3CDTF">2021-08-10T07:48:32Z</dcterms:created>
  <dcterms:modified xsi:type="dcterms:W3CDTF">2021-08-12T10:13:17Z</dcterms:modified>
</cp:coreProperties>
</file>